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41"/>
  </p:handoutMasterIdLst>
  <p:sldIdLst>
    <p:sldId id="256" r:id="rId2"/>
    <p:sldId id="257" r:id="rId3"/>
    <p:sldId id="333" r:id="rId4"/>
    <p:sldId id="258" r:id="rId5"/>
    <p:sldId id="261" r:id="rId6"/>
    <p:sldId id="304" r:id="rId7"/>
    <p:sldId id="306" r:id="rId8"/>
    <p:sldId id="335" r:id="rId9"/>
    <p:sldId id="260" r:id="rId10"/>
    <p:sldId id="307" r:id="rId11"/>
    <p:sldId id="308" r:id="rId12"/>
    <p:sldId id="310" r:id="rId13"/>
    <p:sldId id="324" r:id="rId14"/>
    <p:sldId id="326" r:id="rId15"/>
    <p:sldId id="259" r:id="rId16"/>
    <p:sldId id="305" r:id="rId17"/>
    <p:sldId id="309" r:id="rId18"/>
    <p:sldId id="334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3" r:id="rId30"/>
    <p:sldId id="322" r:id="rId31"/>
    <p:sldId id="321" r:id="rId32"/>
    <p:sldId id="325" r:id="rId33"/>
    <p:sldId id="332" r:id="rId34"/>
    <p:sldId id="327" r:id="rId35"/>
    <p:sldId id="328" r:id="rId36"/>
    <p:sldId id="329" r:id="rId37"/>
    <p:sldId id="330" r:id="rId38"/>
    <p:sldId id="331" r:id="rId39"/>
    <p:sldId id="33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33"/>
            <p14:sldId id="258"/>
            <p14:sldId id="261"/>
            <p14:sldId id="304"/>
            <p14:sldId id="306"/>
            <p14:sldId id="335"/>
            <p14:sldId id="260"/>
            <p14:sldId id="307"/>
            <p14:sldId id="308"/>
            <p14:sldId id="310"/>
            <p14:sldId id="324"/>
            <p14:sldId id="326"/>
            <p14:sldId id="259"/>
            <p14:sldId id="305"/>
            <p14:sldId id="309"/>
            <p14:sldId id="334"/>
            <p14:sldId id="311"/>
            <p14:sldId id="312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  <p14:sldId id="332"/>
            <p14:sldId id="327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2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96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4246-6A2F-4A76-8FBD-D40ADF06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5BFD5-5194-445A-9632-4FEE6612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1CAB4A9-B4A3-4F18-A38A-89CD62E2D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14" y="1443285"/>
            <a:ext cx="4628571" cy="3971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09FAD-0D0E-4E86-BFFC-6441592FFD16}"/>
              </a:ext>
            </a:extLst>
          </p:cNvPr>
          <p:cNvSpPr txBox="1"/>
          <p:nvPr/>
        </p:nvSpPr>
        <p:spPr>
          <a:xfrm>
            <a:off x="762000" y="60198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https://xkcd.com/1967/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645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are similar, but also show the observations as jittered 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widths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different sized 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dots show the data: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difference between two means is always </a:t>
            </a:r>
            <a:r>
              <a:rPr lang="en-US" b="1" dirty="0"/>
              <a:t>larger than the standard error of either mean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4" imgW="1002960" imgH="266400" progId="Equation.DSMT4">
                  <p:embed/>
                </p:oleObj>
              </mc:Choice>
              <mc:Fallback>
                <p:oleObj name="Equation" r:id="rId4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6" imgW="1841400" imgH="291960" progId="Equation.DSMT4">
                  <p:embed/>
                </p:oleObj>
              </mc:Choice>
              <mc:Fallback>
                <p:oleObj name="Equation" r:id="rId6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15" t="-231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Credibility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uncertainty in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slope = 1, OK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Confidence bands </a:t>
            </a:r>
            <a:r>
              <a:rPr lang="en-US" sz="2000" dirty="0"/>
              <a:t>help to identify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positively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U-shaped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Normality of residuals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FF000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the </a:t>
            </a:r>
            <a:r>
              <a:rPr lang="en-US" dirty="0">
                <a:hlinkClick r:id="rId2"/>
              </a:rPr>
              <a:t>uncertainty</a:t>
            </a:r>
            <a:r>
              <a:rPr lang="en-US" dirty="0"/>
              <a:t> in statistics come from? There are three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processes,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take plausible values with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choropleth maps can show uncertainty with another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/>
              <a:t>data: IQR, std dev., std error, …  (variation)</a:t>
            </a:r>
          </a:p>
          <a:p>
            <a:pPr lvl="1"/>
            <a:r>
              <a:rPr lang="en-US" dirty="0"/>
              <a:t>assumptions: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N(0,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/>
              <a:t>models: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39A-912C-40E0-BEDE-1A6D9DC1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bars: When should I worry?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D7CDB-EA31-4706-865E-53322108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0155B26-B641-43A3-9C70-E1C2C3C72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43012"/>
            <a:ext cx="529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9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5380952" cy="3771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40249</TotalTime>
  <Words>1800</Words>
  <Application>Microsoft Office PowerPoint</Application>
  <PresentationFormat>On-screen Show (4:3)</PresentationFormat>
  <Paragraphs>249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Wingdings</vt:lpstr>
      <vt:lpstr>1_Office Theme</vt:lpstr>
      <vt:lpstr>Equation</vt:lpstr>
      <vt:lpstr>Visualizing Uncertainty</vt:lpstr>
      <vt:lpstr>Topics</vt:lpstr>
      <vt:lpstr>Sources of uncertainty</vt:lpstr>
      <vt:lpstr>Problems</vt:lpstr>
      <vt:lpstr>How people view “probability”</vt:lpstr>
      <vt:lpstr>Comparing groups: Summary + Uncertainty</vt:lpstr>
      <vt:lpstr>Don’t dynamite me!</vt:lpstr>
      <vt:lpstr>Error bars: When should I worry?</vt:lpstr>
      <vt:lpstr>Graphical annotations for uncertainty</vt:lpstr>
      <vt:lpstr>Visualizing distributions</vt:lpstr>
      <vt:lpstr>Violin plots</vt:lpstr>
      <vt:lpstr>Raincloud plots</vt:lpstr>
      <vt:lpstr>PowerPoint Presentation</vt:lpstr>
      <vt:lpstr>Key ideas of tatistical ampling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Simulations to convey uncertainty</vt:lpstr>
      <vt:lpstr>Animation to understand uncertainty</vt:lpstr>
      <vt:lpstr>Geographic uncertainty</vt:lpstr>
      <vt:lpstr>What is the Cone of Uncertainty?</vt:lpstr>
      <vt:lpstr>The Incredible Shrinking Cone</vt:lpstr>
      <vt:lpstr>Sharpiegate</vt:lpstr>
      <vt:lpstr>Coding maps for uncertainty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126</cp:revision>
  <dcterms:created xsi:type="dcterms:W3CDTF">2017-10-14T20:35:56Z</dcterms:created>
  <dcterms:modified xsi:type="dcterms:W3CDTF">2021-12-21T16:33:18Z</dcterms:modified>
</cp:coreProperties>
</file>